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8" r:id="rId3"/>
    <p:sldId id="256" r:id="rId4"/>
    <p:sldId id="259" r:id="rId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3" autoAdjust="0"/>
    <p:restoredTop sz="94660"/>
  </p:normalViewPr>
  <p:slideViewPr>
    <p:cSldViewPr snapToGrid="0" showGuides="1">
      <p:cViewPr varScale="1">
        <p:scale>
          <a:sx n="93" d="100"/>
          <a:sy n="93" d="100"/>
        </p:scale>
        <p:origin x="1968"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79B454E-2238-4A12-AADD-49D7349DBCF3}" type="datetimeFigureOut">
              <a:rPr lang="en-US" smtClean="0"/>
              <a:pPr/>
              <a:t>6/16/2025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EF39A9B-EC86-4EB4-A70E-E0D7A2FF43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63233" indent="-293551" eaLnBrk="0" hangingPunct="0">
              <a:defRPr sz="1600">
                <a:solidFill>
                  <a:schemeClr val="tx1"/>
                </a:solidFill>
                <a:latin typeface="Arial" charset="0"/>
                <a:ea typeface="ＭＳ Ｐゴシック" charset="0"/>
              </a:defRPr>
            </a:lvl2pPr>
            <a:lvl3pPr marL="1174204" indent="-234841" eaLnBrk="0" hangingPunct="0">
              <a:defRPr sz="1600">
                <a:solidFill>
                  <a:schemeClr val="tx1"/>
                </a:solidFill>
                <a:latin typeface="Arial" charset="0"/>
                <a:ea typeface="ＭＳ Ｐゴシック" charset="0"/>
              </a:defRPr>
            </a:lvl3pPr>
            <a:lvl4pPr marL="1643885" indent="-234841" eaLnBrk="0" hangingPunct="0">
              <a:defRPr sz="1600">
                <a:solidFill>
                  <a:schemeClr val="tx1"/>
                </a:solidFill>
                <a:latin typeface="Arial" charset="0"/>
                <a:ea typeface="ＭＳ Ｐゴシック" charset="0"/>
              </a:defRPr>
            </a:lvl4pPr>
            <a:lvl5pPr marL="2113567" indent="-234841" eaLnBrk="0" hangingPunct="0">
              <a:defRPr sz="1600">
                <a:solidFill>
                  <a:schemeClr val="tx1"/>
                </a:solidFill>
                <a:latin typeface="Arial" charset="0"/>
                <a:ea typeface="ＭＳ Ｐゴシック" charset="0"/>
              </a:defRPr>
            </a:lvl5pPr>
            <a:lvl6pPr marL="2583249" indent="-234841" eaLnBrk="0" fontAlgn="base" hangingPunct="0">
              <a:spcBef>
                <a:spcPct val="0"/>
              </a:spcBef>
              <a:spcAft>
                <a:spcPct val="0"/>
              </a:spcAft>
              <a:defRPr sz="1600">
                <a:solidFill>
                  <a:schemeClr val="tx1"/>
                </a:solidFill>
                <a:latin typeface="Arial" charset="0"/>
                <a:ea typeface="ＭＳ Ｐゴシック" charset="0"/>
              </a:defRPr>
            </a:lvl6pPr>
            <a:lvl7pPr marL="3052930" indent="-234841" eaLnBrk="0" fontAlgn="base" hangingPunct="0">
              <a:spcBef>
                <a:spcPct val="0"/>
              </a:spcBef>
              <a:spcAft>
                <a:spcPct val="0"/>
              </a:spcAft>
              <a:defRPr sz="1600">
                <a:solidFill>
                  <a:schemeClr val="tx1"/>
                </a:solidFill>
                <a:latin typeface="Arial" charset="0"/>
                <a:ea typeface="ＭＳ Ｐゴシック" charset="0"/>
              </a:defRPr>
            </a:lvl7pPr>
            <a:lvl8pPr marL="3522612" indent="-234841" eaLnBrk="0" fontAlgn="base" hangingPunct="0">
              <a:spcBef>
                <a:spcPct val="0"/>
              </a:spcBef>
              <a:spcAft>
                <a:spcPct val="0"/>
              </a:spcAft>
              <a:defRPr sz="1600">
                <a:solidFill>
                  <a:schemeClr val="tx1"/>
                </a:solidFill>
                <a:latin typeface="Arial" charset="0"/>
                <a:ea typeface="ＭＳ Ｐゴシック" charset="0"/>
              </a:defRPr>
            </a:lvl8pPr>
            <a:lvl9pPr marL="3992293" indent="-234841" eaLnBrk="0" fontAlgn="base" hangingPunct="0">
              <a:spcBef>
                <a:spcPct val="0"/>
              </a:spcBef>
              <a:spcAft>
                <a:spcPct val="0"/>
              </a:spcAft>
              <a:defRPr sz="1600">
                <a:solidFill>
                  <a:schemeClr val="tx1"/>
                </a:solidFill>
                <a:latin typeface="Arial" charset="0"/>
                <a:ea typeface="ＭＳ Ｐゴシック" charset="0"/>
              </a:defRPr>
            </a:lvl9pPr>
          </a:lstStyle>
          <a:p>
            <a:pPr>
              <a:defRPr/>
            </a:pPr>
            <a:fld id="{2336491A-B035-5745-B840-539495D95513}" type="slidenum">
              <a:rPr lang="en-US" sz="1200"/>
              <a:pPr>
                <a:defRPr/>
              </a:pPr>
              <a:t>1</a:t>
            </a:fld>
            <a:endParaRPr lang="en-US" sz="1200"/>
          </a:p>
        </p:txBody>
      </p:sp>
    </p:spTree>
    <p:extLst>
      <p:ext uri="{BB962C8B-B14F-4D97-AF65-F5344CB8AC3E}">
        <p14:creationId xmlns:p14="http://schemas.microsoft.com/office/powerpoint/2010/main" val="242057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76C960-C174-4BE2-B566-DDFBD580F852}"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6C960-C174-4BE2-B566-DDFBD580F852}"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6C960-C174-4BE2-B566-DDFBD580F852}"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6C960-C174-4BE2-B566-DDFBD580F852}"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6C960-C174-4BE2-B566-DDFBD580F852}"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6C960-C174-4BE2-B566-DDFBD580F852}"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76C960-C174-4BE2-B566-DDFBD580F852}" type="datetimeFigureOut">
              <a:rPr lang="en-US" smtClean="0"/>
              <a:pPr/>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76C960-C174-4BE2-B566-DDFBD580F852}" type="datetimeFigureOut">
              <a:rPr lang="en-US" smtClean="0"/>
              <a:pPr/>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6C960-C174-4BE2-B566-DDFBD580F852}" type="datetimeFigureOut">
              <a:rPr lang="en-US" smtClean="0"/>
              <a:pPr/>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6C960-C174-4BE2-B566-DDFBD580F852}"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6C960-C174-4BE2-B566-DDFBD580F852}"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48AE0-EA28-4542-BE85-CD8109BD30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C960-C174-4BE2-B566-DDFBD580F852}" type="datetimeFigureOut">
              <a:rPr lang="en-US" smtClean="0"/>
              <a:pPr/>
              <a:t>6/16/2025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48AE0-EA28-4542-BE85-CD8109BD30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676"/>
            <a:ext cx="4128014" cy="607426"/>
          </a:xfrm>
          <a:prstGeom prst="rect">
            <a:avLst/>
          </a:prstGeom>
        </p:spPr>
      </p:pic>
      <p:sp>
        <p:nvSpPr>
          <p:cNvPr id="6" name="Title 3"/>
          <p:cNvSpPr>
            <a:spLocks noGrp="1"/>
          </p:cNvSpPr>
          <p:nvPr>
            <p:ph type="ctrTitle"/>
          </p:nvPr>
        </p:nvSpPr>
        <p:spPr>
          <a:xfrm>
            <a:off x="0" y="2263165"/>
            <a:ext cx="9144000" cy="2836222"/>
          </a:xfrm>
        </p:spPr>
        <p:txBody>
          <a:bodyPr anchor="t">
            <a:noAutofit/>
          </a:bodyPr>
          <a:lstStyle/>
          <a:p>
            <a:pPr lvl="0">
              <a:lnSpc>
                <a:spcPct val="80000"/>
              </a:lnSpc>
              <a:spcBef>
                <a:spcPts val="0"/>
              </a:spcBef>
            </a:pPr>
            <a:r>
              <a:rPr lang="en-US" sz="3600" b="1" dirty="0">
                <a:solidFill>
                  <a:srgbClr val="0000FF"/>
                </a:solidFill>
                <a:latin typeface="+mj-lt"/>
              </a:rPr>
              <a:t>TBI/PTSD and the Suicide Epidemic:</a:t>
            </a:r>
            <a:br>
              <a:rPr lang="en-US" sz="3600" b="1" dirty="0">
                <a:solidFill>
                  <a:srgbClr val="0000FF"/>
                </a:solidFill>
                <a:latin typeface="+mj-lt"/>
              </a:rPr>
            </a:br>
            <a:r>
              <a:rPr lang="en-US" sz="3600" b="1" dirty="0">
                <a:solidFill>
                  <a:srgbClr val="0000FF"/>
                </a:solidFill>
                <a:latin typeface="+mj-lt"/>
              </a:rPr>
              <a:t>Breaking the Cycle</a:t>
            </a:r>
            <a:br>
              <a:rPr lang="en-US" sz="4400" dirty="0">
                <a:solidFill>
                  <a:srgbClr val="0000FF"/>
                </a:solidFill>
                <a:latin typeface="+mj-lt"/>
              </a:rPr>
            </a:br>
            <a:br>
              <a:rPr lang="en-US" dirty="0">
                <a:solidFill>
                  <a:srgbClr val="0000FF"/>
                </a:solidFill>
              </a:rPr>
            </a:br>
            <a:br>
              <a:rPr lang="en-US" sz="4400" dirty="0">
                <a:solidFill>
                  <a:srgbClr val="0000FF"/>
                </a:solidFill>
                <a:latin typeface="+mj-lt"/>
              </a:rPr>
            </a:br>
            <a:br>
              <a:rPr lang="en-US" sz="4400" dirty="0">
                <a:solidFill>
                  <a:srgbClr val="0000FF"/>
                </a:solidFill>
                <a:latin typeface="+mj-lt"/>
              </a:rPr>
            </a:br>
            <a:br>
              <a:rPr lang="en-US" sz="2400" dirty="0">
                <a:solidFill>
                  <a:srgbClr val="0000FF"/>
                </a:solidFill>
                <a:effectLst/>
                <a:latin typeface="Calibri"/>
                <a:ea typeface="+mn-ea"/>
                <a:cs typeface="+mn-cs"/>
              </a:rPr>
            </a:br>
            <a:br>
              <a:rPr lang="en-US" sz="4800" dirty="0">
                <a:solidFill>
                  <a:srgbClr val="0000FF"/>
                </a:solidFill>
                <a:latin typeface="+mj-lt"/>
              </a:rPr>
            </a:br>
            <a:endParaRPr lang="en-US" sz="4800" dirty="0">
              <a:solidFill>
                <a:srgbClr val="0000FF"/>
              </a:solidFill>
              <a:latin typeface="+mj-lt"/>
            </a:endParaRPr>
          </a:p>
        </p:txBody>
      </p:sp>
      <p:sp>
        <p:nvSpPr>
          <p:cNvPr id="9" name="TextBox 8"/>
          <p:cNvSpPr txBox="1"/>
          <p:nvPr/>
        </p:nvSpPr>
        <p:spPr>
          <a:xfrm>
            <a:off x="923200" y="3205902"/>
            <a:ext cx="7288342" cy="3139321"/>
          </a:xfrm>
          <a:prstGeom prst="rect">
            <a:avLst/>
          </a:prstGeom>
          <a:noFill/>
        </p:spPr>
        <p:txBody>
          <a:bodyPr wrap="none" rtlCol="0">
            <a:spAutoFit/>
          </a:bodyPr>
          <a:lstStyle/>
          <a:p>
            <a:pPr algn="ctr"/>
            <a:r>
              <a:rPr lang="en-US" b="1" dirty="0">
                <a:solidFill>
                  <a:srgbClr val="0000FF"/>
                </a:solidFill>
              </a:rPr>
              <a:t>The Stories that follow are illustrative of the work the</a:t>
            </a:r>
          </a:p>
          <a:p>
            <a:pPr algn="ctr"/>
            <a:r>
              <a:rPr lang="en-US" b="1" dirty="0">
                <a:solidFill>
                  <a:srgbClr val="0000FF"/>
                </a:solidFill>
              </a:rPr>
              <a:t>TreatNOW Coalition has been performing for sixteen years:</a:t>
            </a:r>
          </a:p>
          <a:p>
            <a:pPr algn="ctr"/>
            <a:r>
              <a:rPr lang="en-US" b="1" dirty="0">
                <a:solidFill>
                  <a:srgbClr val="0000FF"/>
                </a:solidFill>
              </a:rPr>
              <a:t>Veterans, Active duty, National Guard, Reserves, First Responders, citizens </a:t>
            </a:r>
          </a:p>
          <a:p>
            <a:pPr algn="ctr"/>
            <a:r>
              <a:rPr lang="en-US" b="1" dirty="0">
                <a:solidFill>
                  <a:srgbClr val="0000FF"/>
                </a:solidFill>
              </a:rPr>
              <a:t>and athletes returned to healthier lives after being told there</a:t>
            </a:r>
          </a:p>
          <a:p>
            <a:pPr algn="ctr"/>
            <a:r>
              <a:rPr lang="en-US" b="1" dirty="0">
                <a:solidFill>
                  <a:srgbClr val="0000FF"/>
                </a:solidFill>
              </a:rPr>
              <a:t>was little to nothing conventional medicine could do </a:t>
            </a:r>
          </a:p>
          <a:p>
            <a:pPr algn="ctr"/>
            <a:r>
              <a:rPr lang="en-US" b="1" dirty="0">
                <a:solidFill>
                  <a:srgbClr val="0000FF"/>
                </a:solidFill>
              </a:rPr>
              <a:t>to heal the wounds to their brains. </a:t>
            </a:r>
          </a:p>
          <a:p>
            <a:pPr algn="ctr"/>
            <a:endParaRPr lang="en-US" b="1" dirty="0">
              <a:solidFill>
                <a:srgbClr val="0000FF"/>
              </a:solidFill>
            </a:endParaRPr>
          </a:p>
          <a:p>
            <a:pPr algn="ctr"/>
            <a:r>
              <a:rPr lang="en-US" b="1" dirty="0">
                <a:solidFill>
                  <a:srgbClr val="0000FF"/>
                </a:solidFill>
              </a:rPr>
              <a:t>Many success Stories can be viewed at www.treatnow.org</a:t>
            </a:r>
          </a:p>
          <a:p>
            <a:pPr algn="ctr"/>
            <a:endParaRPr lang="en-US" b="1" dirty="0">
              <a:solidFill>
                <a:srgbClr val="0000FF"/>
              </a:solidFill>
            </a:endParaRPr>
          </a:p>
          <a:p>
            <a:pPr algn="ctr"/>
            <a:endParaRPr lang="en-US" b="1" dirty="0">
              <a:solidFill>
                <a:srgbClr val="0000FF"/>
              </a:solidFill>
            </a:endParaRPr>
          </a:p>
          <a:p>
            <a:pPr algn="ctr"/>
            <a:endParaRPr lang="en-US" b="1" dirty="0">
              <a:solidFill>
                <a:srgbClr val="0000FF"/>
              </a:solidFill>
            </a:endParaRPr>
          </a:p>
        </p:txBody>
      </p:sp>
      <p:sp>
        <p:nvSpPr>
          <p:cNvPr id="2" name="TextBox 1">
            <a:extLst>
              <a:ext uri="{FF2B5EF4-FFF2-40B4-BE49-F238E27FC236}">
                <a16:creationId xmlns:a16="http://schemas.microsoft.com/office/drawing/2014/main" id="{39D89489-BB3D-CE3E-53D3-D4D6A0C9FBA8}"/>
              </a:ext>
            </a:extLst>
          </p:cNvPr>
          <p:cNvSpPr txBox="1"/>
          <p:nvPr/>
        </p:nvSpPr>
        <p:spPr>
          <a:xfrm>
            <a:off x="8140199" y="6627168"/>
            <a:ext cx="736099" cy="230832"/>
          </a:xfrm>
          <a:prstGeom prst="rect">
            <a:avLst/>
          </a:prstGeom>
          <a:noFill/>
        </p:spPr>
        <p:txBody>
          <a:bodyPr wrap="none" rtlCol="0">
            <a:spAutoFit/>
          </a:bodyPr>
          <a:lstStyle/>
          <a:p>
            <a:r>
              <a:rPr lang="en-US" sz="900" b="1" i="1" dirty="0">
                <a:solidFill>
                  <a:srgbClr val="0000FF"/>
                </a:solidFill>
                <a:latin typeface="Century" pitchFamily="18" charset="0"/>
              </a:rPr>
              <a:t>June 2025</a:t>
            </a:r>
          </a:p>
        </p:txBody>
      </p:sp>
      <p:grpSp>
        <p:nvGrpSpPr>
          <p:cNvPr id="12" name="Group 11">
            <a:extLst>
              <a:ext uri="{FF2B5EF4-FFF2-40B4-BE49-F238E27FC236}">
                <a16:creationId xmlns:a16="http://schemas.microsoft.com/office/drawing/2014/main" id="{87C514A7-D3B1-4DB6-0B25-541DA4D08F8D}"/>
              </a:ext>
            </a:extLst>
          </p:cNvPr>
          <p:cNvGrpSpPr/>
          <p:nvPr/>
        </p:nvGrpSpPr>
        <p:grpSpPr>
          <a:xfrm>
            <a:off x="4685298" y="187371"/>
            <a:ext cx="4191000" cy="1148036"/>
            <a:chOff x="2590800" y="1872163"/>
            <a:chExt cx="2743200" cy="1148036"/>
          </a:xfrm>
        </p:grpSpPr>
        <p:pic>
          <p:nvPicPr>
            <p:cNvPr id="13" name="Picture 2">
              <a:extLst>
                <a:ext uri="{FF2B5EF4-FFF2-40B4-BE49-F238E27FC236}">
                  <a16:creationId xmlns:a16="http://schemas.microsoft.com/office/drawing/2014/main" id="{BB48A06C-86BA-1116-E69B-825F7EA295A3}"/>
                </a:ext>
              </a:extLst>
            </p:cNvPr>
            <p:cNvPicPr>
              <a:picLocks noChangeAspect="1" noChangeArrowheads="1"/>
            </p:cNvPicPr>
            <p:nvPr/>
          </p:nvPicPr>
          <p:blipFill>
            <a:blip r:embed="rId5" cstate="print"/>
            <a:srcRect/>
            <a:stretch>
              <a:fillRect/>
            </a:stretch>
          </p:blipFill>
          <p:spPr bwMode="auto">
            <a:xfrm>
              <a:off x="3576637" y="1872163"/>
              <a:ext cx="771526" cy="762571"/>
            </a:xfrm>
            <a:prstGeom prst="rect">
              <a:avLst/>
            </a:prstGeom>
            <a:noFill/>
            <a:ln w="9525">
              <a:noFill/>
              <a:miter lim="800000"/>
              <a:headEnd/>
              <a:tailEnd/>
            </a:ln>
          </p:spPr>
        </p:pic>
        <p:grpSp>
          <p:nvGrpSpPr>
            <p:cNvPr id="14" name="Group 13">
              <a:extLst>
                <a:ext uri="{FF2B5EF4-FFF2-40B4-BE49-F238E27FC236}">
                  <a16:creationId xmlns:a16="http://schemas.microsoft.com/office/drawing/2014/main" id="{AAD39EDD-0E9A-E699-1651-0D3529D503B8}"/>
                </a:ext>
              </a:extLst>
            </p:cNvPr>
            <p:cNvGrpSpPr/>
            <p:nvPr/>
          </p:nvGrpSpPr>
          <p:grpSpPr>
            <a:xfrm>
              <a:off x="2590800" y="2526268"/>
              <a:ext cx="2743200" cy="493931"/>
              <a:chOff x="2590800" y="2526268"/>
              <a:chExt cx="2743200" cy="493931"/>
            </a:xfrm>
          </p:grpSpPr>
          <p:sp>
            <p:nvSpPr>
              <p:cNvPr id="15" name="TextBox 14">
                <a:extLst>
                  <a:ext uri="{FF2B5EF4-FFF2-40B4-BE49-F238E27FC236}">
                    <a16:creationId xmlns:a16="http://schemas.microsoft.com/office/drawing/2014/main" id="{F6934F48-7D9D-4B8F-8263-56209E62DEB7}"/>
                  </a:ext>
                </a:extLst>
              </p:cNvPr>
              <p:cNvSpPr txBox="1"/>
              <p:nvPr/>
            </p:nvSpPr>
            <p:spPr>
              <a:xfrm>
                <a:off x="2590800" y="2526268"/>
                <a:ext cx="2743200" cy="369332"/>
              </a:xfrm>
              <a:prstGeom prst="rect">
                <a:avLst/>
              </a:prstGeom>
              <a:noFill/>
            </p:spPr>
            <p:txBody>
              <a:bodyPr wrap="square" rtlCol="0">
                <a:spAutoFit/>
              </a:bodyPr>
              <a:lstStyle/>
              <a:p>
                <a:pPr algn="ctr"/>
                <a:r>
                  <a:rPr lang="en-US" dirty="0">
                    <a:solidFill>
                      <a:srgbClr val="7030A0"/>
                    </a:solidFill>
                  </a:rPr>
                  <a:t>TreatNOW.org</a:t>
                </a:r>
              </a:p>
            </p:txBody>
          </p:sp>
          <p:sp>
            <p:nvSpPr>
              <p:cNvPr id="16" name="TextBox 15">
                <a:extLst>
                  <a:ext uri="{FF2B5EF4-FFF2-40B4-BE49-F238E27FC236}">
                    <a16:creationId xmlns:a16="http://schemas.microsoft.com/office/drawing/2014/main" id="{ADB22351-B5B2-1A82-FF0E-889E842A93A4}"/>
                  </a:ext>
                </a:extLst>
              </p:cNvPr>
              <p:cNvSpPr txBox="1"/>
              <p:nvPr/>
            </p:nvSpPr>
            <p:spPr>
              <a:xfrm>
                <a:off x="2819400" y="2743200"/>
                <a:ext cx="2286000" cy="276999"/>
              </a:xfrm>
              <a:prstGeom prst="rect">
                <a:avLst/>
              </a:prstGeom>
              <a:noFill/>
            </p:spPr>
            <p:txBody>
              <a:bodyPr wrap="square" rtlCol="0">
                <a:spAutoFit/>
              </a:bodyPr>
              <a:lstStyle/>
              <a:p>
                <a:pPr algn="ctr"/>
                <a:r>
                  <a:rPr lang="en-US" sz="1200" dirty="0">
                    <a:solidFill>
                      <a:srgbClr val="FF0000"/>
                    </a:solidFill>
                  </a:rPr>
                  <a:t>Heal brains. Stop Suicides. Restore lives.</a:t>
                </a:r>
              </a:p>
            </p:txBody>
          </p:sp>
        </p:grpSp>
      </p:grpSp>
    </p:spTree>
    <p:custDataLst>
      <p:tags r:id="rId1"/>
    </p:custDataLst>
    <p:extLst>
      <p:ext uri="{BB962C8B-B14F-4D97-AF65-F5344CB8AC3E}">
        <p14:creationId xmlns:p14="http://schemas.microsoft.com/office/powerpoint/2010/main" val="131410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755867" y="4203515"/>
            <a:ext cx="1632266" cy="1207438"/>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3743696" y="5556286"/>
            <a:ext cx="1636247" cy="1207603"/>
          </a:xfrm>
          <a:prstGeom prst="rect">
            <a:avLst/>
          </a:prstGeom>
          <a:noFill/>
          <a:ln w="9525">
            <a:noFill/>
            <a:miter lim="800000"/>
            <a:headEnd/>
            <a:tailEnd/>
          </a:ln>
        </p:spPr>
      </p:pic>
      <p:pic>
        <p:nvPicPr>
          <p:cNvPr id="8" name="Picture 12"/>
          <p:cNvPicPr>
            <a:picLocks noChangeAspect="1" noChangeArrowheads="1"/>
          </p:cNvPicPr>
          <p:nvPr/>
        </p:nvPicPr>
        <p:blipFill>
          <a:blip r:embed="rId4" cstate="print"/>
          <a:srcRect/>
          <a:stretch>
            <a:fillRect/>
          </a:stretch>
        </p:blipFill>
        <p:spPr bwMode="auto">
          <a:xfrm>
            <a:off x="3783314" y="1718538"/>
            <a:ext cx="1576136" cy="1022203"/>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3707978" y="334749"/>
            <a:ext cx="1728043" cy="1239465"/>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3753999" y="2869612"/>
            <a:ext cx="1636002" cy="1180057"/>
          </a:xfrm>
          <a:prstGeom prst="rect">
            <a:avLst/>
          </a:prstGeom>
          <a:noFill/>
          <a:ln w="9525">
            <a:noFill/>
            <a:miter lim="800000"/>
            <a:headEnd/>
            <a:tailEnd/>
          </a:ln>
        </p:spPr>
      </p:pic>
      <p:sp>
        <p:nvSpPr>
          <p:cNvPr id="14" name="TextBox 13"/>
          <p:cNvSpPr txBox="1"/>
          <p:nvPr/>
        </p:nvSpPr>
        <p:spPr>
          <a:xfrm>
            <a:off x="0" y="352324"/>
            <a:ext cx="3313356" cy="738664"/>
          </a:xfrm>
          <a:prstGeom prst="rect">
            <a:avLst/>
          </a:prstGeom>
          <a:noFill/>
        </p:spPr>
        <p:txBody>
          <a:bodyPr wrap="square" rtlCol="0">
            <a:spAutoFit/>
          </a:bodyPr>
          <a:lstStyle/>
          <a:p>
            <a:r>
              <a:rPr lang="en-US" sz="1400" i="1" dirty="0"/>
              <a:t>NFL legend Joe Namath.5 big concussions. </a:t>
            </a:r>
          </a:p>
          <a:p>
            <a:r>
              <a:rPr lang="en-US" sz="1400" i="1" dirty="0"/>
              <a:t>Memory loss, balance, brain fog. Awash in pain  and suicides and CTE of friends.</a:t>
            </a:r>
          </a:p>
        </p:txBody>
      </p:sp>
      <p:sp>
        <p:nvSpPr>
          <p:cNvPr id="15" name="TextBox 14"/>
          <p:cNvSpPr txBox="1"/>
          <p:nvPr/>
        </p:nvSpPr>
        <p:spPr>
          <a:xfrm>
            <a:off x="0" y="1677308"/>
            <a:ext cx="3313356" cy="954107"/>
          </a:xfrm>
          <a:prstGeom prst="rect">
            <a:avLst/>
          </a:prstGeom>
          <a:noFill/>
        </p:spPr>
        <p:txBody>
          <a:bodyPr wrap="square" rtlCol="0">
            <a:spAutoFit/>
          </a:bodyPr>
          <a:lstStyle/>
          <a:p>
            <a:pPr fontAlgn="base"/>
            <a:r>
              <a:rPr lang="en-US" sz="1400" i="1" dirty="0"/>
              <a:t>Steve Bowman, Alabama/NY Giants.  Concussion drove him to early retirement. Life and wife rapidly going downhill. Progressive  dementia-like symptoms.</a:t>
            </a:r>
          </a:p>
        </p:txBody>
      </p:sp>
      <p:sp>
        <p:nvSpPr>
          <p:cNvPr id="16" name="TextBox 15"/>
          <p:cNvSpPr txBox="1"/>
          <p:nvPr/>
        </p:nvSpPr>
        <p:spPr>
          <a:xfrm>
            <a:off x="0" y="2869613"/>
            <a:ext cx="3313356" cy="738664"/>
          </a:xfrm>
          <a:prstGeom prst="rect">
            <a:avLst/>
          </a:prstGeom>
          <a:noFill/>
        </p:spPr>
        <p:txBody>
          <a:bodyPr wrap="square" rtlCol="0">
            <a:spAutoFit/>
          </a:bodyPr>
          <a:lstStyle/>
          <a:p>
            <a:r>
              <a:rPr lang="en-US" sz="1400" i="1" dirty="0"/>
              <a:t>Joe </a:t>
            </a:r>
            <a:r>
              <a:rPr lang="en-US" sz="1400" i="1" dirty="0" err="1"/>
              <a:t>Delamielleure</a:t>
            </a:r>
            <a:r>
              <a:rPr lang="en-US" sz="1400" i="1" dirty="0"/>
              <a:t>, Buffalo Bills, HOF 2003.</a:t>
            </a:r>
          </a:p>
          <a:p>
            <a:r>
              <a:rPr lang="en-US" sz="1400" i="1" dirty="0"/>
              <a:t>Memory, brain fog, pain. 80 dives after plea to help him in Charlotte NC.</a:t>
            </a:r>
          </a:p>
        </p:txBody>
      </p:sp>
      <p:sp>
        <p:nvSpPr>
          <p:cNvPr id="17" name="TextBox 16"/>
          <p:cNvSpPr txBox="1"/>
          <p:nvPr/>
        </p:nvSpPr>
        <p:spPr>
          <a:xfrm>
            <a:off x="0" y="4203562"/>
            <a:ext cx="3313356" cy="738664"/>
          </a:xfrm>
          <a:prstGeom prst="rect">
            <a:avLst/>
          </a:prstGeom>
          <a:noFill/>
        </p:spPr>
        <p:txBody>
          <a:bodyPr wrap="square" rtlCol="0">
            <a:spAutoFit/>
          </a:bodyPr>
          <a:lstStyle/>
          <a:p>
            <a:r>
              <a:rPr lang="en-US" sz="1400" i="1" dirty="0"/>
              <a:t>NFL Pro Bill </a:t>
            </a:r>
            <a:r>
              <a:rPr lang="en-US" sz="1400" i="1" dirty="0" err="1"/>
              <a:t>Romanowsky</a:t>
            </a:r>
            <a:r>
              <a:rPr lang="en-US" sz="1400" i="1" dirty="0"/>
              <a:t> . 20 concussions over 16 years. 80 dives to fight memory loss, headaches, physical pain.</a:t>
            </a:r>
          </a:p>
        </p:txBody>
      </p:sp>
      <p:sp>
        <p:nvSpPr>
          <p:cNvPr id="18" name="TextBox 17"/>
          <p:cNvSpPr txBox="1"/>
          <p:nvPr/>
        </p:nvSpPr>
        <p:spPr>
          <a:xfrm>
            <a:off x="0" y="5569783"/>
            <a:ext cx="3313356" cy="738664"/>
          </a:xfrm>
          <a:prstGeom prst="rect">
            <a:avLst/>
          </a:prstGeom>
          <a:noFill/>
        </p:spPr>
        <p:txBody>
          <a:bodyPr wrap="square" rtlCol="0">
            <a:spAutoFit/>
          </a:bodyPr>
          <a:lstStyle/>
          <a:p>
            <a:r>
              <a:rPr lang="en-US" sz="1400" i="1" dirty="0"/>
              <a:t>Marv Fleming of the Packers, Dolphins, Patriots. Memory loss, balance, headaches, physical pain.  </a:t>
            </a:r>
          </a:p>
        </p:txBody>
      </p:sp>
      <p:sp>
        <p:nvSpPr>
          <p:cNvPr id="19" name="TextBox 18"/>
          <p:cNvSpPr txBox="1"/>
          <p:nvPr/>
        </p:nvSpPr>
        <p:spPr>
          <a:xfrm>
            <a:off x="5574254" y="375633"/>
            <a:ext cx="3313356" cy="954107"/>
          </a:xfrm>
          <a:prstGeom prst="rect">
            <a:avLst/>
          </a:prstGeom>
          <a:noFill/>
        </p:spPr>
        <p:txBody>
          <a:bodyPr wrap="square" rtlCol="0">
            <a:spAutoFit/>
          </a:bodyPr>
          <a:lstStyle/>
          <a:p>
            <a:r>
              <a:rPr lang="en-US" sz="1400" i="1" dirty="0"/>
              <a:t>Poster child for HBOT. Lectures on his recovery and deterioration of his friends. Strong advocate for HBOT and against delay and denial of Concussions in NFL.</a:t>
            </a:r>
            <a:endParaRPr lang="en-US" sz="1400" dirty="0"/>
          </a:p>
        </p:txBody>
      </p:sp>
      <p:sp>
        <p:nvSpPr>
          <p:cNvPr id="20" name="TextBox 19"/>
          <p:cNvSpPr txBox="1"/>
          <p:nvPr/>
        </p:nvSpPr>
        <p:spPr>
          <a:xfrm>
            <a:off x="5574254" y="1700617"/>
            <a:ext cx="3313356" cy="738664"/>
          </a:xfrm>
          <a:prstGeom prst="rect">
            <a:avLst/>
          </a:prstGeom>
          <a:noFill/>
        </p:spPr>
        <p:txBody>
          <a:bodyPr wrap="square" rtlCol="0">
            <a:spAutoFit/>
          </a:bodyPr>
          <a:lstStyle/>
          <a:p>
            <a:r>
              <a:rPr lang="en-US" sz="1400" i="1" dirty="0"/>
              <a:t>Went from inability to walk, think, remember, sleep to mobile  husband. Wife </a:t>
            </a:r>
            <a:r>
              <a:rPr lang="en-US" sz="1400" i="1"/>
              <a:t>cries gratefully: “I</a:t>
            </a:r>
            <a:r>
              <a:rPr lang="en-US" sz="1400" i="1" dirty="0"/>
              <a:t> got my man back.”</a:t>
            </a:r>
            <a:endParaRPr lang="en-US" sz="1400" dirty="0"/>
          </a:p>
        </p:txBody>
      </p:sp>
      <p:sp>
        <p:nvSpPr>
          <p:cNvPr id="21" name="TextBox 20"/>
          <p:cNvSpPr txBox="1"/>
          <p:nvPr/>
        </p:nvSpPr>
        <p:spPr>
          <a:xfrm>
            <a:off x="5574254" y="2892922"/>
            <a:ext cx="3313356" cy="738664"/>
          </a:xfrm>
          <a:prstGeom prst="rect">
            <a:avLst/>
          </a:prstGeom>
          <a:noFill/>
        </p:spPr>
        <p:txBody>
          <a:bodyPr wrap="square" rtlCol="0">
            <a:spAutoFit/>
          </a:bodyPr>
          <a:lstStyle/>
          <a:p>
            <a:r>
              <a:rPr lang="en-US" sz="1400" i="1" dirty="0"/>
              <a:t>Spokesman for HBOT. Lectures to NFL Players and veterans about his recovery and need for HBOT in every locker room.</a:t>
            </a:r>
            <a:endParaRPr lang="en-US" sz="1400" dirty="0"/>
          </a:p>
        </p:txBody>
      </p:sp>
      <p:sp>
        <p:nvSpPr>
          <p:cNvPr id="22" name="TextBox 21"/>
          <p:cNvSpPr txBox="1"/>
          <p:nvPr/>
        </p:nvSpPr>
        <p:spPr>
          <a:xfrm>
            <a:off x="5574254" y="4226871"/>
            <a:ext cx="3569746" cy="738664"/>
          </a:xfrm>
          <a:prstGeom prst="rect">
            <a:avLst/>
          </a:prstGeom>
          <a:noFill/>
        </p:spPr>
        <p:txBody>
          <a:bodyPr wrap="square" rtlCol="0">
            <a:spAutoFit/>
          </a:bodyPr>
          <a:lstStyle/>
          <a:p>
            <a:r>
              <a:rPr lang="en-US" sz="1400" i="1" dirty="0"/>
              <a:t>He feels HBOT should be standard of care for concussions. Continues a dive a month and proselytizes for HBOT at Super Bowl.</a:t>
            </a:r>
            <a:endParaRPr lang="en-US" sz="1400" dirty="0"/>
          </a:p>
        </p:txBody>
      </p:sp>
      <p:sp>
        <p:nvSpPr>
          <p:cNvPr id="23" name="TextBox 22"/>
          <p:cNvSpPr txBox="1"/>
          <p:nvPr/>
        </p:nvSpPr>
        <p:spPr>
          <a:xfrm>
            <a:off x="5574254" y="5593092"/>
            <a:ext cx="3313356" cy="738664"/>
          </a:xfrm>
          <a:prstGeom prst="rect">
            <a:avLst/>
          </a:prstGeom>
          <a:noFill/>
        </p:spPr>
        <p:txBody>
          <a:bodyPr wrap="square" rtlCol="0">
            <a:spAutoFit/>
          </a:bodyPr>
          <a:lstStyle/>
          <a:p>
            <a:r>
              <a:rPr lang="en-US" sz="1400" i="1" dirty="0"/>
              <a:t>Spokesman at SB50 for HBOT. Works to encourage other brain-damaged players to get HBOT and demand treatment.</a:t>
            </a:r>
            <a:endParaRPr lang="en-US" sz="1400" dirty="0"/>
          </a:p>
        </p:txBody>
      </p:sp>
      <p:sp>
        <p:nvSpPr>
          <p:cNvPr id="26" name="TextBox 25"/>
          <p:cNvSpPr txBox="1"/>
          <p:nvPr/>
        </p:nvSpPr>
        <p:spPr>
          <a:xfrm>
            <a:off x="660727" y="0"/>
            <a:ext cx="1805494" cy="307777"/>
          </a:xfrm>
          <a:prstGeom prst="rect">
            <a:avLst/>
          </a:prstGeom>
          <a:noFill/>
        </p:spPr>
        <p:txBody>
          <a:bodyPr wrap="none" rtlCol="0">
            <a:spAutoFit/>
          </a:bodyPr>
          <a:lstStyle/>
          <a:p>
            <a:r>
              <a:rPr lang="en-US" sz="1400" u="sng" dirty="0"/>
              <a:t>Post injury, Pre-HBOT </a:t>
            </a:r>
          </a:p>
        </p:txBody>
      </p:sp>
      <p:sp>
        <p:nvSpPr>
          <p:cNvPr id="27" name="TextBox 26"/>
          <p:cNvSpPr txBox="1"/>
          <p:nvPr/>
        </p:nvSpPr>
        <p:spPr>
          <a:xfrm>
            <a:off x="6699615" y="0"/>
            <a:ext cx="983725" cy="307777"/>
          </a:xfrm>
          <a:prstGeom prst="rect">
            <a:avLst/>
          </a:prstGeom>
          <a:noFill/>
        </p:spPr>
        <p:txBody>
          <a:bodyPr wrap="none" rtlCol="0">
            <a:spAutoFit/>
          </a:bodyPr>
          <a:lstStyle/>
          <a:p>
            <a:r>
              <a:rPr lang="en-US" sz="1400" u="sng" dirty="0"/>
              <a:t>Post-HBOT</a:t>
            </a:r>
          </a:p>
        </p:txBody>
      </p:sp>
      <p:sp>
        <p:nvSpPr>
          <p:cNvPr id="2" name="TextBox 1">
            <a:extLst>
              <a:ext uri="{FF2B5EF4-FFF2-40B4-BE49-F238E27FC236}">
                <a16:creationId xmlns:a16="http://schemas.microsoft.com/office/drawing/2014/main" id="{24C75887-3BBB-EE72-EABF-3E460FC8E445}"/>
              </a:ext>
            </a:extLst>
          </p:cNvPr>
          <p:cNvSpPr txBox="1"/>
          <p:nvPr/>
        </p:nvSpPr>
        <p:spPr>
          <a:xfrm>
            <a:off x="8140199" y="6627168"/>
            <a:ext cx="736099" cy="230832"/>
          </a:xfrm>
          <a:prstGeom prst="rect">
            <a:avLst/>
          </a:prstGeom>
          <a:noFill/>
        </p:spPr>
        <p:txBody>
          <a:bodyPr wrap="none" rtlCol="0">
            <a:spAutoFit/>
          </a:bodyPr>
          <a:lstStyle/>
          <a:p>
            <a:r>
              <a:rPr lang="en-US" sz="900" b="1" i="1" dirty="0">
                <a:solidFill>
                  <a:srgbClr val="0000FF"/>
                </a:solidFill>
                <a:latin typeface="Century" pitchFamily="18" charset="0"/>
              </a:rPr>
              <a:t>June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cstate="print"/>
          <a:srcRect/>
          <a:stretch>
            <a:fillRect/>
          </a:stretch>
        </p:blipFill>
        <p:spPr bwMode="auto">
          <a:xfrm>
            <a:off x="3761668" y="2940249"/>
            <a:ext cx="1616206" cy="1187558"/>
          </a:xfrm>
          <a:prstGeom prst="rect">
            <a:avLst/>
          </a:prstGeom>
          <a:noFill/>
          <a:ln w="9525">
            <a:noFill/>
            <a:miter lim="800000"/>
            <a:headEnd/>
            <a:tailEnd/>
          </a:ln>
        </p:spPr>
      </p:pic>
      <p:pic>
        <p:nvPicPr>
          <p:cNvPr id="10" name="Picture 11"/>
          <p:cNvPicPr>
            <a:picLocks noChangeAspect="1" noChangeArrowheads="1"/>
          </p:cNvPicPr>
          <p:nvPr/>
        </p:nvPicPr>
        <p:blipFill>
          <a:blip r:embed="rId3" cstate="print"/>
          <a:srcRect/>
          <a:stretch>
            <a:fillRect/>
          </a:stretch>
        </p:blipFill>
        <p:spPr bwMode="auto">
          <a:xfrm>
            <a:off x="3861126" y="266393"/>
            <a:ext cx="1396454" cy="1267731"/>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808310" y="1670783"/>
            <a:ext cx="1516091" cy="1130827"/>
          </a:xfrm>
          <a:prstGeom prst="rect">
            <a:avLst/>
          </a:prstGeom>
          <a:noFill/>
          <a:ln w="9525">
            <a:noFill/>
            <a:miter lim="800000"/>
            <a:headEnd/>
            <a:tailEnd/>
          </a:ln>
        </p:spPr>
      </p:pic>
      <p:pic>
        <p:nvPicPr>
          <p:cNvPr id="12" name="Picture 9"/>
          <p:cNvPicPr>
            <a:picLocks noChangeAspect="1" noChangeArrowheads="1"/>
          </p:cNvPicPr>
          <p:nvPr/>
        </p:nvPicPr>
        <p:blipFill>
          <a:blip r:embed="rId5" cstate="print"/>
          <a:srcRect/>
          <a:stretch>
            <a:fillRect/>
          </a:stretch>
        </p:blipFill>
        <p:spPr bwMode="auto">
          <a:xfrm>
            <a:off x="3560884" y="5583700"/>
            <a:ext cx="2016014" cy="1223340"/>
          </a:xfrm>
          <a:prstGeom prst="rect">
            <a:avLst/>
          </a:prstGeom>
          <a:noFill/>
          <a:ln w="9525">
            <a:noFill/>
            <a:miter lim="800000"/>
            <a:headEnd/>
            <a:tailEnd/>
          </a:ln>
        </p:spPr>
      </p:pic>
      <p:pic>
        <p:nvPicPr>
          <p:cNvPr id="13" name="Picture 10"/>
          <p:cNvPicPr>
            <a:picLocks noChangeAspect="1" noChangeArrowheads="1"/>
          </p:cNvPicPr>
          <p:nvPr/>
        </p:nvPicPr>
        <p:blipFill>
          <a:blip r:embed="rId6" cstate="print"/>
          <a:srcRect/>
          <a:stretch>
            <a:fillRect/>
          </a:stretch>
        </p:blipFill>
        <p:spPr bwMode="auto">
          <a:xfrm>
            <a:off x="3668461" y="4269570"/>
            <a:ext cx="1792925" cy="1164489"/>
          </a:xfrm>
          <a:prstGeom prst="rect">
            <a:avLst/>
          </a:prstGeom>
          <a:noFill/>
          <a:ln w="9525">
            <a:noFill/>
            <a:miter lim="800000"/>
            <a:headEnd/>
            <a:tailEnd/>
          </a:ln>
        </p:spPr>
      </p:pic>
      <p:sp>
        <p:nvSpPr>
          <p:cNvPr id="14" name="TextBox 13"/>
          <p:cNvSpPr txBox="1"/>
          <p:nvPr/>
        </p:nvSpPr>
        <p:spPr>
          <a:xfrm>
            <a:off x="0" y="455296"/>
            <a:ext cx="3313356" cy="954107"/>
          </a:xfrm>
          <a:prstGeom prst="rect">
            <a:avLst/>
          </a:prstGeom>
          <a:noFill/>
        </p:spPr>
        <p:txBody>
          <a:bodyPr wrap="square" rtlCol="0">
            <a:spAutoFit/>
          </a:bodyPr>
          <a:lstStyle/>
          <a:p>
            <a:r>
              <a:rPr lang="en-US" sz="1400" i="1" dirty="0"/>
              <a:t>Margaux Mange. Iraq veteran. Major head injury, brain surgery, failed marriage, depression, suicidal. Told to get used to her new normal. Nothing more could be done.</a:t>
            </a:r>
            <a:endParaRPr lang="en-US" sz="1400" dirty="0"/>
          </a:p>
        </p:txBody>
      </p:sp>
      <p:sp>
        <p:nvSpPr>
          <p:cNvPr id="15" name="TextBox 14"/>
          <p:cNvSpPr txBox="1"/>
          <p:nvPr/>
        </p:nvSpPr>
        <p:spPr>
          <a:xfrm>
            <a:off x="0" y="1634403"/>
            <a:ext cx="3313356" cy="954107"/>
          </a:xfrm>
          <a:prstGeom prst="rect">
            <a:avLst/>
          </a:prstGeom>
          <a:noFill/>
        </p:spPr>
        <p:txBody>
          <a:bodyPr wrap="square" rtlCol="0">
            <a:spAutoFit/>
          </a:bodyPr>
          <a:lstStyle/>
          <a:p>
            <a:r>
              <a:rPr lang="sv-SE" sz="1400" i="1" dirty="0"/>
              <a:t>MAJ Ben Richards (USA, ret.) Iraq Veteran and  3TBI  </a:t>
            </a:r>
            <a:r>
              <a:rPr lang="en-US" sz="1400" i="1" dirty="0"/>
              <a:t>survivor.  Misdiagnosed TBI for 5 years. Genius IQ reduced to full disability. DVBIC and Army had him on multiple drugs</a:t>
            </a:r>
          </a:p>
        </p:txBody>
      </p:sp>
      <p:sp>
        <p:nvSpPr>
          <p:cNvPr id="16" name="TextBox 15"/>
          <p:cNvSpPr txBox="1"/>
          <p:nvPr/>
        </p:nvSpPr>
        <p:spPr>
          <a:xfrm>
            <a:off x="0" y="2826708"/>
            <a:ext cx="3313356" cy="1169551"/>
          </a:xfrm>
          <a:prstGeom prst="rect">
            <a:avLst/>
          </a:prstGeom>
          <a:noFill/>
        </p:spPr>
        <p:txBody>
          <a:bodyPr wrap="square" rtlCol="0">
            <a:spAutoFit/>
          </a:bodyPr>
          <a:lstStyle/>
          <a:p>
            <a:r>
              <a:rPr lang="en-US" sz="1400" i="1" dirty="0"/>
              <a:t>Judge Patt Maney (BG, USA, ret). IED survivor Afghanistan. 15 months w/out  progress at  Walter Reed. 1</a:t>
            </a:r>
            <a:r>
              <a:rPr lang="en-US" sz="1400" i="1" baseline="30000" dirty="0"/>
              <a:t>st</a:t>
            </a:r>
            <a:r>
              <a:rPr lang="en-US" sz="1400" i="1" dirty="0"/>
              <a:t> HBOT patient in 2006. Military and legal careers finished. Over 120 dives.</a:t>
            </a:r>
            <a:endParaRPr lang="en-US" sz="1400" dirty="0"/>
          </a:p>
        </p:txBody>
      </p:sp>
      <p:sp>
        <p:nvSpPr>
          <p:cNvPr id="17" name="TextBox 16"/>
          <p:cNvSpPr txBox="1"/>
          <p:nvPr/>
        </p:nvSpPr>
        <p:spPr>
          <a:xfrm>
            <a:off x="0" y="4160657"/>
            <a:ext cx="3313356" cy="1169551"/>
          </a:xfrm>
          <a:prstGeom prst="rect">
            <a:avLst/>
          </a:prstGeom>
          <a:noFill/>
        </p:spPr>
        <p:txBody>
          <a:bodyPr wrap="square" rtlCol="0">
            <a:spAutoFit/>
          </a:bodyPr>
          <a:lstStyle/>
          <a:p>
            <a:pPr fontAlgn="base"/>
            <a:r>
              <a:rPr lang="en-US" sz="1400" i="1" dirty="0"/>
              <a:t>CAPT Matt Smotherman. OK </a:t>
            </a:r>
            <a:r>
              <a:rPr lang="en-US" sz="1400" i="1" dirty="0" err="1"/>
              <a:t>Natl</a:t>
            </a:r>
            <a:r>
              <a:rPr lang="en-US" sz="1400" i="1" dirty="0"/>
              <a:t> Guard. Law student before being blown up 3 times in Iraq.  Could not fill out paperwork, read, sleep, focus. Drugged out of pain and into stupor. </a:t>
            </a:r>
          </a:p>
        </p:txBody>
      </p:sp>
      <p:sp>
        <p:nvSpPr>
          <p:cNvPr id="18" name="TextBox 17"/>
          <p:cNvSpPr txBox="1"/>
          <p:nvPr/>
        </p:nvSpPr>
        <p:spPr>
          <a:xfrm>
            <a:off x="0" y="5526878"/>
            <a:ext cx="3313356" cy="1169551"/>
          </a:xfrm>
          <a:prstGeom prst="rect">
            <a:avLst/>
          </a:prstGeom>
          <a:noFill/>
        </p:spPr>
        <p:txBody>
          <a:bodyPr wrap="square" rtlCol="0">
            <a:spAutoFit/>
          </a:bodyPr>
          <a:lstStyle/>
          <a:p>
            <a:pPr fontAlgn="base"/>
            <a:r>
              <a:rPr lang="en-US" sz="1400" i="1" dirty="0"/>
              <a:t>GnySgt Rotenberry (USMC, ret). IED in 2011.  Pain, fatigue, depression, headaches, withdrawn. Hyperactivity. Late TBI diagnosis, 15 daily pills.  Medically separated.</a:t>
            </a:r>
          </a:p>
        </p:txBody>
      </p:sp>
      <p:sp>
        <p:nvSpPr>
          <p:cNvPr id="19" name="TextBox 18"/>
          <p:cNvSpPr txBox="1"/>
          <p:nvPr/>
        </p:nvSpPr>
        <p:spPr>
          <a:xfrm>
            <a:off x="5574254" y="427119"/>
            <a:ext cx="3313356" cy="1046440"/>
          </a:xfrm>
          <a:prstGeom prst="rect">
            <a:avLst/>
          </a:prstGeom>
          <a:noFill/>
        </p:spPr>
        <p:txBody>
          <a:bodyPr wrap="square" rtlCol="0">
            <a:spAutoFit/>
          </a:bodyPr>
          <a:lstStyle/>
          <a:p>
            <a:r>
              <a:rPr lang="en-US" sz="1200" i="1" dirty="0"/>
              <a:t>90 dives. Hiked to South Pole with Prince Harry, hiked across US and up Denali. Essentially drug and symptom free. 4-time Wounded Warrior Olympics champion after being relegated to life on welfare</a:t>
            </a:r>
            <a:r>
              <a:rPr lang="en-US" sz="1400" i="1" dirty="0"/>
              <a:t>. </a:t>
            </a:r>
            <a:r>
              <a:rPr lang="en-US" sz="1200" i="1" dirty="0"/>
              <a:t>Now remarried with a daughter.</a:t>
            </a:r>
            <a:endParaRPr lang="en-US" sz="1200" dirty="0"/>
          </a:p>
        </p:txBody>
      </p:sp>
      <p:sp>
        <p:nvSpPr>
          <p:cNvPr id="20" name="TextBox 19"/>
          <p:cNvSpPr txBox="1"/>
          <p:nvPr/>
        </p:nvSpPr>
        <p:spPr>
          <a:xfrm>
            <a:off x="5574254" y="1657712"/>
            <a:ext cx="3313356" cy="1169551"/>
          </a:xfrm>
          <a:prstGeom prst="rect">
            <a:avLst/>
          </a:prstGeom>
          <a:noFill/>
        </p:spPr>
        <p:txBody>
          <a:bodyPr wrap="square" rtlCol="0">
            <a:spAutoFit/>
          </a:bodyPr>
          <a:lstStyle/>
          <a:p>
            <a:r>
              <a:rPr lang="en-US" sz="1400" i="1" dirty="0"/>
              <a:t>Poster child for HBOT. Genius IQ returned after being told his “new normal” was all he could ever expect. Entrepreneur, finished his PhD, and spokesman nationwide for HBOT</a:t>
            </a:r>
            <a:endParaRPr lang="en-US" sz="1400" dirty="0"/>
          </a:p>
        </p:txBody>
      </p:sp>
      <p:sp>
        <p:nvSpPr>
          <p:cNvPr id="21" name="TextBox 20"/>
          <p:cNvSpPr txBox="1"/>
          <p:nvPr/>
        </p:nvSpPr>
        <p:spPr>
          <a:xfrm>
            <a:off x="5574254" y="2850017"/>
            <a:ext cx="3313356" cy="1169551"/>
          </a:xfrm>
          <a:prstGeom prst="rect">
            <a:avLst/>
          </a:prstGeom>
          <a:noFill/>
        </p:spPr>
        <p:txBody>
          <a:bodyPr wrap="square" rtlCol="0">
            <a:spAutoFit/>
          </a:bodyPr>
          <a:lstStyle/>
          <a:p>
            <a:r>
              <a:rPr lang="en-US" sz="1400" i="1" dirty="0"/>
              <a:t>Returned to elected Judgeship. Instituted Veteran Courts in FL and lectures nationwide on need for HBOT and special treatment of veterans with brain injury. Now a FL legislator.</a:t>
            </a:r>
            <a:endParaRPr lang="en-US" sz="1400" dirty="0"/>
          </a:p>
        </p:txBody>
      </p:sp>
      <p:sp>
        <p:nvSpPr>
          <p:cNvPr id="22" name="TextBox 21"/>
          <p:cNvSpPr txBox="1"/>
          <p:nvPr/>
        </p:nvSpPr>
        <p:spPr>
          <a:xfrm>
            <a:off x="5574254" y="4183966"/>
            <a:ext cx="3313356" cy="1169551"/>
          </a:xfrm>
          <a:prstGeom prst="rect">
            <a:avLst/>
          </a:prstGeom>
          <a:noFill/>
        </p:spPr>
        <p:txBody>
          <a:bodyPr wrap="square" rtlCol="0">
            <a:spAutoFit/>
          </a:bodyPr>
          <a:lstStyle/>
          <a:p>
            <a:pPr fontAlgn="base"/>
            <a:r>
              <a:rPr lang="en-US" sz="1400" i="1" dirty="0"/>
              <a:t>Finished law school after 80 dives. Promoted to CAPT after being told he would have to retire on full disability. Commended personally by POTUS for efforts in OK tornado relief.</a:t>
            </a:r>
          </a:p>
        </p:txBody>
      </p:sp>
      <p:sp>
        <p:nvSpPr>
          <p:cNvPr id="23" name="TextBox 22"/>
          <p:cNvSpPr txBox="1"/>
          <p:nvPr/>
        </p:nvSpPr>
        <p:spPr>
          <a:xfrm>
            <a:off x="5574254" y="5550187"/>
            <a:ext cx="3313356" cy="1169551"/>
          </a:xfrm>
          <a:prstGeom prst="rect">
            <a:avLst/>
          </a:prstGeom>
          <a:noFill/>
        </p:spPr>
        <p:txBody>
          <a:bodyPr wrap="square" rtlCol="0">
            <a:spAutoFit/>
          </a:bodyPr>
          <a:lstStyle/>
          <a:p>
            <a:pPr fontAlgn="base"/>
            <a:r>
              <a:rPr lang="en-US" sz="1400" i="1" dirty="0"/>
              <a:t>Wife found Dr Harch in LA. Donations paid for 40 dives. Employed at DHS as dog-handler. Life returning to “old normal.”  Getting 40 more dives for lingering pain and some headaches.</a:t>
            </a:r>
          </a:p>
        </p:txBody>
      </p:sp>
      <p:sp>
        <p:nvSpPr>
          <p:cNvPr id="24" name="TextBox 23"/>
          <p:cNvSpPr txBox="1"/>
          <p:nvPr/>
        </p:nvSpPr>
        <p:spPr>
          <a:xfrm>
            <a:off x="660727" y="0"/>
            <a:ext cx="1805494" cy="307777"/>
          </a:xfrm>
          <a:prstGeom prst="rect">
            <a:avLst/>
          </a:prstGeom>
          <a:noFill/>
        </p:spPr>
        <p:txBody>
          <a:bodyPr wrap="none" rtlCol="0">
            <a:spAutoFit/>
          </a:bodyPr>
          <a:lstStyle/>
          <a:p>
            <a:r>
              <a:rPr lang="en-US" sz="1400" u="sng" dirty="0"/>
              <a:t>Post injury, Pre-HBOT </a:t>
            </a:r>
          </a:p>
        </p:txBody>
      </p:sp>
      <p:sp>
        <p:nvSpPr>
          <p:cNvPr id="25" name="TextBox 24"/>
          <p:cNvSpPr txBox="1"/>
          <p:nvPr/>
        </p:nvSpPr>
        <p:spPr>
          <a:xfrm>
            <a:off x="6699615" y="0"/>
            <a:ext cx="983725" cy="307777"/>
          </a:xfrm>
          <a:prstGeom prst="rect">
            <a:avLst/>
          </a:prstGeom>
          <a:noFill/>
        </p:spPr>
        <p:txBody>
          <a:bodyPr wrap="none" rtlCol="0">
            <a:spAutoFit/>
          </a:bodyPr>
          <a:lstStyle/>
          <a:p>
            <a:r>
              <a:rPr lang="en-US" sz="1400" u="sng" dirty="0"/>
              <a:t>Post-HBOT</a:t>
            </a:r>
          </a:p>
        </p:txBody>
      </p:sp>
      <p:sp>
        <p:nvSpPr>
          <p:cNvPr id="2" name="TextBox 1">
            <a:extLst>
              <a:ext uri="{FF2B5EF4-FFF2-40B4-BE49-F238E27FC236}">
                <a16:creationId xmlns:a16="http://schemas.microsoft.com/office/drawing/2014/main" id="{645B8D54-380E-E675-3684-373476714B48}"/>
              </a:ext>
            </a:extLst>
          </p:cNvPr>
          <p:cNvSpPr txBox="1"/>
          <p:nvPr/>
        </p:nvSpPr>
        <p:spPr>
          <a:xfrm>
            <a:off x="8140199" y="6627168"/>
            <a:ext cx="736099" cy="230832"/>
          </a:xfrm>
          <a:prstGeom prst="rect">
            <a:avLst/>
          </a:prstGeom>
          <a:noFill/>
        </p:spPr>
        <p:txBody>
          <a:bodyPr wrap="none" rtlCol="0">
            <a:spAutoFit/>
          </a:bodyPr>
          <a:lstStyle/>
          <a:p>
            <a:r>
              <a:rPr lang="en-US" sz="900" b="1" i="1" dirty="0">
                <a:solidFill>
                  <a:srgbClr val="0000FF"/>
                </a:solidFill>
                <a:latin typeface="Century" pitchFamily="18" charset="0"/>
              </a:rPr>
              <a:t>June 2025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83676"/>
            <a:ext cx="3313356" cy="1169551"/>
          </a:xfrm>
          <a:prstGeom prst="rect">
            <a:avLst/>
          </a:prstGeom>
          <a:noFill/>
        </p:spPr>
        <p:txBody>
          <a:bodyPr wrap="square" rtlCol="0">
            <a:spAutoFit/>
          </a:bodyPr>
          <a:lstStyle/>
          <a:p>
            <a:r>
              <a:rPr lang="en-US" sz="1400" i="1" dirty="0"/>
              <a:t>Senior Force Recon Marine. Survived Fallujah and over 7 concussions. Constant ER visits with migraines and 6 different pills for 13 years until wife, worried about suicide talk, found HBOT .</a:t>
            </a:r>
            <a:endParaRPr lang="en-US" sz="1400" dirty="0"/>
          </a:p>
        </p:txBody>
      </p:sp>
      <p:sp>
        <p:nvSpPr>
          <p:cNvPr id="10" name="TextBox 9"/>
          <p:cNvSpPr txBox="1"/>
          <p:nvPr/>
        </p:nvSpPr>
        <p:spPr>
          <a:xfrm>
            <a:off x="0" y="1608660"/>
            <a:ext cx="3313356" cy="1169551"/>
          </a:xfrm>
          <a:prstGeom prst="rect">
            <a:avLst/>
          </a:prstGeom>
          <a:noFill/>
        </p:spPr>
        <p:txBody>
          <a:bodyPr wrap="square" rtlCol="0">
            <a:spAutoFit/>
          </a:bodyPr>
          <a:lstStyle/>
          <a:p>
            <a:r>
              <a:rPr lang="en-US" sz="1400" i="1" dirty="0"/>
              <a:t>21-year Marine </a:t>
            </a:r>
            <a:r>
              <a:rPr lang="en-US" sz="1400" i="1" dirty="0" err="1"/>
              <a:t>SpecOps</a:t>
            </a:r>
            <a:r>
              <a:rPr lang="en-US" sz="1400" i="1" dirty="0"/>
              <a:t>. Multiple missions. Blown up by 2 IEDs, serious parachute accident, over 1200 breaching exposures. Constant ringing in ears, eye pain and migraines. Ditto for his unit.   </a:t>
            </a:r>
          </a:p>
        </p:txBody>
      </p:sp>
      <p:sp>
        <p:nvSpPr>
          <p:cNvPr id="11" name="TextBox 10"/>
          <p:cNvSpPr txBox="1"/>
          <p:nvPr/>
        </p:nvSpPr>
        <p:spPr>
          <a:xfrm>
            <a:off x="0" y="2873535"/>
            <a:ext cx="3313356" cy="1169551"/>
          </a:xfrm>
          <a:prstGeom prst="rect">
            <a:avLst/>
          </a:prstGeom>
          <a:noFill/>
        </p:spPr>
        <p:txBody>
          <a:bodyPr wrap="square" rtlCol="0">
            <a:spAutoFit/>
          </a:bodyPr>
          <a:lstStyle/>
          <a:p>
            <a:r>
              <a:rPr lang="en-US" sz="1400" i="1" dirty="0"/>
              <a:t>Recently retired SEAL with over 2 dozen tours and dozens of concussive events: IEDs, friendly fire, breaching. Reports dozens of his unit in equally bad shape, “hollowed out” and needing help.</a:t>
            </a:r>
            <a:endParaRPr lang="en-US" sz="1400" dirty="0"/>
          </a:p>
        </p:txBody>
      </p:sp>
      <p:sp>
        <p:nvSpPr>
          <p:cNvPr id="12" name="TextBox 11"/>
          <p:cNvSpPr txBox="1"/>
          <p:nvPr/>
        </p:nvSpPr>
        <p:spPr>
          <a:xfrm>
            <a:off x="0" y="4323596"/>
            <a:ext cx="3313356" cy="892552"/>
          </a:xfrm>
          <a:prstGeom prst="rect">
            <a:avLst/>
          </a:prstGeom>
          <a:noFill/>
        </p:spPr>
        <p:txBody>
          <a:bodyPr wrap="square" rtlCol="0">
            <a:spAutoFit/>
          </a:bodyPr>
          <a:lstStyle/>
          <a:p>
            <a:pPr fontAlgn="base"/>
            <a:r>
              <a:rPr lang="en-US" sz="1300" i="1" dirty="0"/>
              <a:t>AFSOC Silver Star winner in police custody for road rage. Rescued from jail by HBOT physician who provided 80 dives on pro bono basis.</a:t>
            </a:r>
          </a:p>
        </p:txBody>
      </p:sp>
      <p:sp>
        <p:nvSpPr>
          <p:cNvPr id="13" name="TextBox 12"/>
          <p:cNvSpPr txBox="1"/>
          <p:nvPr/>
        </p:nvSpPr>
        <p:spPr>
          <a:xfrm>
            <a:off x="0" y="5501135"/>
            <a:ext cx="3313356" cy="1292662"/>
          </a:xfrm>
          <a:prstGeom prst="rect">
            <a:avLst/>
          </a:prstGeom>
          <a:noFill/>
        </p:spPr>
        <p:txBody>
          <a:bodyPr wrap="square" rtlCol="0">
            <a:spAutoFit/>
          </a:bodyPr>
          <a:lstStyle/>
          <a:p>
            <a:pPr fontAlgn="base"/>
            <a:r>
              <a:rPr lang="en-US" sz="1300" i="1" dirty="0"/>
              <a:t>17 year Special Operator, breecher, multiple tours, innumerable exposures. Multiple failed marriages. Suicidal. Subjected to 3 months intensive care in  PREP program. Regressed to original state and psychotropic meds  within 2 months.</a:t>
            </a:r>
          </a:p>
        </p:txBody>
      </p:sp>
      <p:sp>
        <p:nvSpPr>
          <p:cNvPr id="14" name="TextBox 13"/>
          <p:cNvSpPr txBox="1"/>
          <p:nvPr/>
        </p:nvSpPr>
        <p:spPr>
          <a:xfrm>
            <a:off x="5574254" y="306985"/>
            <a:ext cx="3313356" cy="954107"/>
          </a:xfrm>
          <a:prstGeom prst="rect">
            <a:avLst/>
          </a:prstGeom>
          <a:noFill/>
        </p:spPr>
        <p:txBody>
          <a:bodyPr wrap="square" rtlCol="0">
            <a:spAutoFit/>
          </a:bodyPr>
          <a:lstStyle/>
          <a:p>
            <a:r>
              <a:rPr lang="en-US" sz="1400" i="1" dirty="0"/>
              <a:t>Refused HBOT by his unit, Cmdr approved 30-day leave. 40 dives in one month from pro bono civilian clinic. Now instructor, reports no longer “the anger gunny.” </a:t>
            </a:r>
            <a:endParaRPr lang="en-US" sz="1400" dirty="0"/>
          </a:p>
        </p:txBody>
      </p:sp>
      <p:sp>
        <p:nvSpPr>
          <p:cNvPr id="16" name="TextBox 15"/>
          <p:cNvSpPr txBox="1"/>
          <p:nvPr/>
        </p:nvSpPr>
        <p:spPr>
          <a:xfrm>
            <a:off x="5574254" y="2824274"/>
            <a:ext cx="3313356" cy="1384995"/>
          </a:xfrm>
          <a:prstGeom prst="rect">
            <a:avLst/>
          </a:prstGeom>
          <a:noFill/>
        </p:spPr>
        <p:txBody>
          <a:bodyPr wrap="square" rtlCol="0">
            <a:spAutoFit/>
          </a:bodyPr>
          <a:lstStyle/>
          <a:p>
            <a:r>
              <a:rPr lang="en-US" sz="1400" i="1" dirty="0"/>
              <a:t>Treated quietly off-base, over 40 dives, after being told HBOT could ruin his career. Feels he has been given new lease on life. Advocating for forward-deployed HBOT chambers, and HBOT treatment as standard of care for combat.</a:t>
            </a:r>
            <a:endParaRPr lang="en-US" sz="1400" dirty="0"/>
          </a:p>
        </p:txBody>
      </p:sp>
      <p:sp>
        <p:nvSpPr>
          <p:cNvPr id="17" name="TextBox 16"/>
          <p:cNvSpPr txBox="1"/>
          <p:nvPr/>
        </p:nvSpPr>
        <p:spPr>
          <a:xfrm>
            <a:off x="5574254" y="4303363"/>
            <a:ext cx="3313356" cy="692497"/>
          </a:xfrm>
          <a:prstGeom prst="rect">
            <a:avLst/>
          </a:prstGeom>
          <a:noFill/>
        </p:spPr>
        <p:txBody>
          <a:bodyPr wrap="square" rtlCol="0">
            <a:spAutoFit/>
          </a:bodyPr>
          <a:lstStyle/>
          <a:p>
            <a:r>
              <a:rPr lang="en-US" sz="1300" i="1" dirty="0"/>
              <a:t>Returned to active duty. Further tours and decorations. Ordered by the USAF not to talk about his treatment with HBOT.</a:t>
            </a:r>
          </a:p>
        </p:txBody>
      </p:sp>
      <p:sp>
        <p:nvSpPr>
          <p:cNvPr id="18" name="TextBox 17"/>
          <p:cNvSpPr txBox="1"/>
          <p:nvPr/>
        </p:nvSpPr>
        <p:spPr>
          <a:xfrm>
            <a:off x="5574254" y="5524444"/>
            <a:ext cx="3313356" cy="1092607"/>
          </a:xfrm>
          <a:prstGeom prst="rect">
            <a:avLst/>
          </a:prstGeom>
          <a:noFill/>
        </p:spPr>
        <p:txBody>
          <a:bodyPr wrap="square" rtlCol="0">
            <a:spAutoFit/>
          </a:bodyPr>
          <a:lstStyle/>
          <a:p>
            <a:r>
              <a:rPr lang="en-US" sz="1300" i="1" dirty="0"/>
              <a:t>Green Beret Foundation provided support for HBOT treatment with Dr. Zant. After 40 dives, reports off all medicines, migraines gone, wife and children ecstatic. Still on active duty and fully functional.</a:t>
            </a:r>
          </a:p>
        </p:txBody>
      </p:sp>
      <p:pic>
        <p:nvPicPr>
          <p:cNvPr id="1028" name="Picture 4" descr="MARSOC LOGO.svg"/>
          <p:cNvPicPr>
            <a:picLocks noChangeAspect="1" noChangeArrowheads="1"/>
          </p:cNvPicPr>
          <p:nvPr/>
        </p:nvPicPr>
        <p:blipFill>
          <a:blip r:embed="rId2" cstate="print"/>
          <a:srcRect/>
          <a:stretch>
            <a:fillRect/>
          </a:stretch>
        </p:blipFill>
        <p:spPr bwMode="auto">
          <a:xfrm>
            <a:off x="3982130" y="1571599"/>
            <a:ext cx="1179739" cy="1179739"/>
          </a:xfrm>
          <a:prstGeom prst="rect">
            <a:avLst/>
          </a:prstGeom>
          <a:noFill/>
        </p:spPr>
      </p:pic>
      <p:pic>
        <p:nvPicPr>
          <p:cNvPr id="1030" name="Picture 6" descr="Naval Special Warfare Development Group.jpg"/>
          <p:cNvPicPr>
            <a:picLocks noChangeAspect="1" noChangeArrowheads="1"/>
          </p:cNvPicPr>
          <p:nvPr/>
        </p:nvPicPr>
        <p:blipFill>
          <a:blip r:embed="rId3" cstate="print"/>
          <a:srcRect/>
          <a:stretch>
            <a:fillRect/>
          </a:stretch>
        </p:blipFill>
        <p:spPr bwMode="auto">
          <a:xfrm>
            <a:off x="4069216" y="2994226"/>
            <a:ext cx="1005568" cy="1005569"/>
          </a:xfrm>
          <a:prstGeom prst="rect">
            <a:avLst/>
          </a:prstGeom>
          <a:noFill/>
        </p:spPr>
      </p:pic>
      <p:pic>
        <p:nvPicPr>
          <p:cNvPr id="1032" name="Picture 8" descr="Shield of the United States Air Force Special Operations Command.svg"/>
          <p:cNvPicPr>
            <a:picLocks noChangeAspect="1" noChangeArrowheads="1"/>
          </p:cNvPicPr>
          <p:nvPr/>
        </p:nvPicPr>
        <p:blipFill>
          <a:blip r:embed="rId4" cstate="print"/>
          <a:srcRect/>
          <a:stretch>
            <a:fillRect/>
          </a:stretch>
        </p:blipFill>
        <p:spPr bwMode="auto">
          <a:xfrm>
            <a:off x="3989387" y="4321829"/>
            <a:ext cx="1165225" cy="1130269"/>
          </a:xfrm>
          <a:prstGeom prst="rect">
            <a:avLst/>
          </a:prstGeom>
          <a:noFill/>
        </p:spPr>
      </p:pic>
      <p:pic>
        <p:nvPicPr>
          <p:cNvPr id="1034" name="Picture 10" descr="Ranger Tab.svg"/>
          <p:cNvPicPr>
            <a:picLocks noChangeAspect="1" noChangeArrowheads="1"/>
          </p:cNvPicPr>
          <p:nvPr/>
        </p:nvPicPr>
        <p:blipFill>
          <a:blip r:embed="rId5" cstate="print"/>
          <a:srcRect/>
          <a:stretch>
            <a:fillRect/>
          </a:stretch>
        </p:blipFill>
        <p:spPr bwMode="auto">
          <a:xfrm>
            <a:off x="3763039" y="5834490"/>
            <a:ext cx="1617922" cy="663349"/>
          </a:xfrm>
          <a:prstGeom prst="rect">
            <a:avLst/>
          </a:prstGeom>
          <a:noFill/>
        </p:spPr>
      </p:pic>
      <p:pic>
        <p:nvPicPr>
          <p:cNvPr id="1036" name="Picture 12" descr="3rdreconbatt.png"/>
          <p:cNvPicPr>
            <a:picLocks noChangeAspect="1" noChangeArrowheads="1"/>
          </p:cNvPicPr>
          <p:nvPr/>
        </p:nvPicPr>
        <p:blipFill>
          <a:blip r:embed="rId6" cstate="print"/>
          <a:srcRect/>
          <a:stretch>
            <a:fillRect/>
          </a:stretch>
        </p:blipFill>
        <p:spPr bwMode="auto">
          <a:xfrm>
            <a:off x="3989388" y="304766"/>
            <a:ext cx="1163185" cy="982892"/>
          </a:xfrm>
          <a:prstGeom prst="rect">
            <a:avLst/>
          </a:prstGeom>
          <a:noFill/>
        </p:spPr>
      </p:pic>
      <p:sp>
        <p:nvSpPr>
          <p:cNvPr id="25" name="TextBox 24"/>
          <p:cNvSpPr txBox="1"/>
          <p:nvPr/>
        </p:nvSpPr>
        <p:spPr>
          <a:xfrm>
            <a:off x="5567000" y="1547935"/>
            <a:ext cx="3313356" cy="1092607"/>
          </a:xfrm>
          <a:prstGeom prst="rect">
            <a:avLst/>
          </a:prstGeom>
          <a:noFill/>
        </p:spPr>
        <p:txBody>
          <a:bodyPr wrap="square" rtlCol="0">
            <a:spAutoFit/>
          </a:bodyPr>
          <a:lstStyle/>
          <a:p>
            <a:r>
              <a:rPr lang="en-US" sz="1300" i="1" dirty="0"/>
              <a:t>Wives talked. HBOT made available to this warrior and his Cmdr. 40 dives each. Both report lives drastically changed for the better. Results are consistent across other fellow Marines misdiagnosed with “only” PTSD.</a:t>
            </a:r>
            <a:endParaRPr lang="en-US" sz="1300" dirty="0"/>
          </a:p>
        </p:txBody>
      </p:sp>
      <p:sp>
        <p:nvSpPr>
          <p:cNvPr id="23" name="TextBox 22"/>
          <p:cNvSpPr txBox="1"/>
          <p:nvPr/>
        </p:nvSpPr>
        <p:spPr>
          <a:xfrm>
            <a:off x="12633" y="0"/>
            <a:ext cx="3946530" cy="307777"/>
          </a:xfrm>
          <a:prstGeom prst="rect">
            <a:avLst/>
          </a:prstGeom>
          <a:noFill/>
        </p:spPr>
        <p:txBody>
          <a:bodyPr wrap="none" rtlCol="0">
            <a:spAutoFit/>
          </a:bodyPr>
          <a:lstStyle/>
          <a:p>
            <a:r>
              <a:rPr lang="en-US" sz="1400" u="sng" dirty="0"/>
              <a:t>Post injury, Pre-Hyperbaric Oxygen Therapy (HBOT) </a:t>
            </a:r>
          </a:p>
        </p:txBody>
      </p:sp>
      <p:sp>
        <p:nvSpPr>
          <p:cNvPr id="24" name="TextBox 23"/>
          <p:cNvSpPr txBox="1"/>
          <p:nvPr/>
        </p:nvSpPr>
        <p:spPr>
          <a:xfrm>
            <a:off x="6699615" y="0"/>
            <a:ext cx="983725" cy="307777"/>
          </a:xfrm>
          <a:prstGeom prst="rect">
            <a:avLst/>
          </a:prstGeom>
          <a:noFill/>
        </p:spPr>
        <p:txBody>
          <a:bodyPr wrap="none" rtlCol="0">
            <a:spAutoFit/>
          </a:bodyPr>
          <a:lstStyle/>
          <a:p>
            <a:r>
              <a:rPr lang="en-US" sz="1400" u="sng" dirty="0"/>
              <a:t>Post-HBOT</a:t>
            </a:r>
          </a:p>
        </p:txBody>
      </p:sp>
      <p:sp>
        <p:nvSpPr>
          <p:cNvPr id="2" name="TextBox 1">
            <a:extLst>
              <a:ext uri="{FF2B5EF4-FFF2-40B4-BE49-F238E27FC236}">
                <a16:creationId xmlns:a16="http://schemas.microsoft.com/office/drawing/2014/main" id="{C6CDEE04-4727-4CCA-6756-72BCE44325E8}"/>
              </a:ext>
            </a:extLst>
          </p:cNvPr>
          <p:cNvSpPr txBox="1"/>
          <p:nvPr/>
        </p:nvSpPr>
        <p:spPr>
          <a:xfrm>
            <a:off x="8140199" y="6627168"/>
            <a:ext cx="736099" cy="230832"/>
          </a:xfrm>
          <a:prstGeom prst="rect">
            <a:avLst/>
          </a:prstGeom>
          <a:noFill/>
        </p:spPr>
        <p:txBody>
          <a:bodyPr wrap="none" rtlCol="0">
            <a:spAutoFit/>
          </a:bodyPr>
          <a:lstStyle/>
          <a:p>
            <a:r>
              <a:rPr lang="en-US" sz="900" b="1" i="1" dirty="0">
                <a:solidFill>
                  <a:srgbClr val="0000FF"/>
                </a:solidFill>
                <a:latin typeface="Century" pitchFamily="18" charset="0"/>
              </a:rPr>
              <a:t>June 2025</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8815</TotalTime>
  <Words>1088</Words>
  <Application>Microsoft Office PowerPoint</Application>
  <PresentationFormat>On-screen Show (4:3)</PresentationFormat>
  <Paragraphs>55</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Century</vt:lpstr>
      <vt:lpstr>Office Theme</vt:lpstr>
      <vt:lpstr>TBI/PTSD and the Suicide Epidemic: Breaking the Cycle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dc:creator>
  <cp:lastModifiedBy>Robert Beckman</cp:lastModifiedBy>
  <cp:revision>31</cp:revision>
  <cp:lastPrinted>2019-01-23T14:41:57Z</cp:lastPrinted>
  <dcterms:created xsi:type="dcterms:W3CDTF">2016-06-01T16:22:58Z</dcterms:created>
  <dcterms:modified xsi:type="dcterms:W3CDTF">2025-06-16T20:31:35Z</dcterms:modified>
</cp:coreProperties>
</file>